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8" r:id="rId9"/>
    <p:sldId id="265" r:id="rId10"/>
    <p:sldId id="264" r:id="rId11"/>
    <p:sldId id="266" r:id="rId12"/>
    <p:sldId id="267" r:id="rId13"/>
    <p:sldId id="279" r:id="rId14"/>
    <p:sldId id="268" r:id="rId15"/>
    <p:sldId id="280" r:id="rId16"/>
    <p:sldId id="281" r:id="rId17"/>
    <p:sldId id="270" r:id="rId18"/>
    <p:sldId id="269" r:id="rId19"/>
    <p:sldId id="271" r:id="rId20"/>
    <p:sldId id="274" r:id="rId21"/>
    <p:sldId id="272" r:id="rId22"/>
    <p:sldId id="273" r:id="rId23"/>
    <p:sldId id="275" r:id="rId24"/>
    <p:sldId id="276" r:id="rId25"/>
    <p:sldId id="277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2" r:id="rId46"/>
    <p:sldId id="303" r:id="rId47"/>
    <p:sldId id="304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84574" autoAdjust="0"/>
  </p:normalViewPr>
  <p:slideViewPr>
    <p:cSldViewPr snapToGrid="0">
      <p:cViewPr varScale="1">
        <p:scale>
          <a:sx n="62" d="100"/>
          <a:sy n="62" d="100"/>
        </p:scale>
        <p:origin x="750" y="66"/>
      </p:cViewPr>
      <p:guideLst/>
    </p:cSldViewPr>
  </p:slideViewPr>
  <p:outlineViewPr>
    <p:cViewPr>
      <p:scale>
        <a:sx n="33" d="100"/>
        <a:sy n="33" d="100"/>
      </p:scale>
      <p:origin x="0" y="-121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5/28/2016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D0CDF-DE8B-4E4F-9BF5-39D681B2F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63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5/28/2016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5B88C-733A-4422-95A3-1D11F7CB1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603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02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76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the answers to Q18 and Q19 jointly contain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enough information to uniquely determine the answer 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original SQL query on any possible dataset.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05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22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64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93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10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Existential</a:t>
            </a:r>
            <a:r>
              <a:rPr lang="en-US" baseline="0" dirty="0" smtClean="0"/>
              <a:t> is never referenced in definition of Q</a:t>
            </a:r>
          </a:p>
          <a:p>
            <a:r>
              <a:rPr lang="en-US" baseline="0" dirty="0" smtClean="0"/>
              <a:t>Otherwise Distinguished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30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criterion is based on reachability in the condition graph: a directed path from table instance R to table instance S indicates that a tuple in R can only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affect the query's output if it can be joined with a tuple from 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10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condition graph for a query Q contains one node (labeled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for each SELECT statement in the query, one node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(labeled 1) for each two-way join in the query's logical evaluation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plan, and one node for each table instance defined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query. Figures 8a through 8e show the condition graphs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the SQL queries from Figures 7a through 7e respectively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02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1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71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90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08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52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000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50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14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روی تاپل</a:t>
            </a:r>
            <a:r>
              <a:rPr lang="fa-IR" baseline="0" dirty="0" smtClean="0"/>
              <a:t> هایی کنترل میکند که ممکن است به بخش دیگری از دیتابیس وابستگی داشته باشند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02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77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86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71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09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B88C-733A-4422-95A3-1D11F7CB115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5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6" indent="0" algn="r">
              <a:buNone/>
              <a:defRPr>
                <a:solidFill>
                  <a:schemeClr val="tx2"/>
                </a:solidFill>
              </a:defRPr>
            </a:lvl1pPr>
            <a:lvl2pPr marL="457189" indent="0" algn="ctr">
              <a:buNone/>
            </a:lvl2pPr>
            <a:lvl3pPr marL="914377" indent="0" algn="ctr">
              <a:buNone/>
            </a:lvl3pPr>
            <a:lvl4pPr marL="1371566" indent="0" algn="ctr">
              <a:buNone/>
            </a:lvl4pPr>
            <a:lvl5pPr marL="1828754" indent="0" algn="ctr">
              <a:buNone/>
            </a:lvl5pPr>
            <a:lvl6pPr marL="2285943" indent="0" algn="ctr">
              <a:buNone/>
            </a:lvl6pPr>
            <a:lvl7pPr marL="2743131" indent="0" algn="ctr">
              <a:buNone/>
            </a:lvl7pPr>
            <a:lvl8pPr marL="3200320" indent="0" algn="ctr">
              <a:buNone/>
            </a:lvl8pPr>
            <a:lvl9pPr marL="3657509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4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267200" y="6400800"/>
            <a:ext cx="1920240" cy="365760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  <a:extLst/>
          </a:lstStyle>
          <a:p>
            <a:pPr algn="r" rtl="1"/>
            <a:endParaRPr lang="en-US" dirty="0">
              <a:ln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6248403" y="6416679"/>
            <a:ext cx="1447799" cy="365125"/>
          </a:xfrm>
          <a:prstGeom prst="rect">
            <a:avLst/>
          </a:prstGeom>
        </p:spPr>
        <p:txBody>
          <a:bodyPr/>
          <a:lstStyle>
            <a:lvl1pPr algn="r" rtl="1">
              <a:defRPr sz="1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B Nazanin" pitchFamily="2" charset="-78"/>
              </a:defRPr>
            </a:lvl1pPr>
            <a:extLst/>
          </a:lstStyle>
          <a:p>
            <a:endParaRPr lang="en-US" dirty="0">
              <a:ln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696200" y="6407948"/>
            <a:ext cx="1316832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B Nazanin" pitchFamily="2" charset="-78"/>
              </a:defRPr>
            </a:lvl1pPr>
            <a:extLst/>
          </a:lstStyle>
          <a:p>
            <a:pPr rtl="1"/>
            <a:r>
              <a:rPr lang="fa-IR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صفحه </a:t>
            </a:r>
            <a:fld id="{387D4ABF-8EAC-44C9-9CF6-82643220FCA6}" type="slidenum">
              <a:rPr lang="en-US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pPr rtl="1"/>
              <a:t>‹#›</a:t>
            </a:fld>
            <a:r>
              <a:rPr lang="fa-IR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 از</a:t>
            </a:r>
            <a:endParaRPr lang="en-US" dirty="0">
              <a:ln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08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457200" y="6492879"/>
            <a:ext cx="4572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="1" cap="none" spc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B Nazanin" pitchFamily="2" charset="-78"/>
              </a:defRPr>
            </a:lvl1pPr>
            <a:extLst/>
          </a:lstStyle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‹#›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81332"/>
            <a:ext cx="8229600" cy="4525963"/>
          </a:xfrm>
        </p:spPr>
        <p:txBody>
          <a:bodyPr>
            <a:normAutofit/>
          </a:bodyPr>
          <a:lstStyle>
            <a:lvl1pPr algn="r" rtl="1">
              <a:defRPr sz="3600" baseline="0">
                <a:latin typeface="Times New Roman" panose="02020603050405020304" pitchFamily="18" charset="0"/>
                <a:cs typeface="B Nazanin" panose="00000400000000000000" pitchFamily="2" charset="-78"/>
              </a:defRPr>
            </a:lvl1pPr>
            <a:lvl2pPr algn="r" rtl="1">
              <a:defRPr sz="3200" baseline="0">
                <a:latin typeface="Times New Roman" panose="02020603050405020304" pitchFamily="18" charset="0"/>
                <a:cs typeface="B Nazanin" panose="00000400000000000000" pitchFamily="2" charset="-78"/>
              </a:defRPr>
            </a:lvl2pPr>
            <a:lvl3pPr algn="r" rtl="1">
              <a:defRPr sz="3200" baseline="0">
                <a:latin typeface="Times New Roman" panose="02020603050405020304" pitchFamily="18" charset="0"/>
                <a:cs typeface="B Nazanin" panose="00000400000000000000" pitchFamily="2" charset="-78"/>
              </a:defRPr>
            </a:lvl3pPr>
            <a:lvl4pPr algn="r" rtl="1">
              <a:defRPr sz="2800" baseline="0">
                <a:latin typeface="Times New Roman" panose="02020603050405020304" pitchFamily="18" charset="0"/>
                <a:cs typeface="B Nazanin" panose="00000400000000000000" pitchFamily="2" charset="-78"/>
              </a:defRPr>
            </a:lvl4pPr>
            <a:lvl5pPr algn="r" rtl="1">
              <a:defRPr sz="2800" baseline="0">
                <a:latin typeface="Times New Roman" panose="02020603050405020304" pitchFamily="18" charset="0"/>
                <a:cs typeface="B Nazanin" panose="00000400000000000000" pitchFamily="2" charset="-78"/>
              </a:defRPr>
            </a:lvl5pPr>
          </a:lstStyle>
          <a:p>
            <a:pPr lvl="0" eaLnBrk="1" latinLnBrk="0" hangingPunct="1"/>
            <a:r>
              <a:rPr lang="en-US" dirty="0" smtClean="0"/>
              <a:t>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rtlCol="0">
            <a:normAutofit/>
          </a:bodyPr>
          <a:lstStyle>
            <a:lvl1pPr marL="0" algn="ctr" defTabSz="914377" rtl="1" eaLnBrk="1" latinLnBrk="0" hangingPunct="1">
              <a:spcBef>
                <a:spcPct val="0"/>
              </a:spcBef>
              <a:buNone/>
              <a:defRPr kumimoji="0" lang="en-US" sz="4100" b="1" kern="1200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B Nazanin" pitchFamily="2" charset="-78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785611" y="6536941"/>
            <a:ext cx="708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/ 47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25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533400" y="6492879"/>
            <a:ext cx="381000" cy="365125"/>
          </a:xfrm>
          <a:prstGeom prst="rect">
            <a:avLst/>
          </a:prstGeom>
        </p:spPr>
        <p:txBody>
          <a:bodyPr anchor="ctr"/>
          <a:lstStyle>
            <a:lvl1pPr algn="ctr" rtl="1">
              <a:defRPr sz="1200" b="1" cap="none" spc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B Nazanin" pitchFamily="2" charset="-78"/>
              </a:defRPr>
            </a:lvl1pPr>
            <a:extLst/>
          </a:lstStyle>
          <a:p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/>
              <a:t>‹#›</a:t>
            </a:fld>
            <a:r>
              <a:rPr lang="en-US" dirty="0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t> </a:t>
            </a:r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5688" y="6544354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377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1400" b="1" i="0" u="none" strike="noStrike" kern="1200" cap="none" spc="0" normalizeH="0" baseline="0" noProof="0" dirty="0" smtClean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Lucida Sans Unicode"/>
              <a:ea typeface="+mn-ea"/>
              <a:cs typeface="B Nazanin" pitchFamily="2" charset="-78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81332"/>
            <a:ext cx="8229600" cy="4525963"/>
          </a:xfrm>
        </p:spPr>
        <p:txBody>
          <a:bodyPr/>
          <a:lstStyle>
            <a:lvl1pPr algn="r" rtl="1">
              <a:defRPr>
                <a:cs typeface="B Nazanin" panose="00000400000000000000" pitchFamily="2" charset="-78"/>
              </a:defRPr>
            </a:lvl1pPr>
            <a:lvl2pPr algn="r" rtl="1">
              <a:defRPr>
                <a:cs typeface="B Nazanin" panose="00000400000000000000" pitchFamily="2" charset="-78"/>
              </a:defRPr>
            </a:lvl2pPr>
            <a:lvl3pPr algn="r" rtl="1">
              <a:defRPr>
                <a:cs typeface="B Nazanin" panose="00000400000000000000" pitchFamily="2" charset="-78"/>
              </a:defRPr>
            </a:lvl3pPr>
            <a:lvl4pPr algn="r" rtl="1">
              <a:defRPr>
                <a:cs typeface="B Nazanin" panose="00000400000000000000" pitchFamily="2" charset="-78"/>
              </a:defRPr>
            </a:lvl4pPr>
            <a:lvl5pPr algn="r" rtl="1">
              <a:defRPr>
                <a:cs typeface="B Nazanin" panose="00000400000000000000" pitchFamily="2" charset="-78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rtlCol="0">
            <a:normAutofit/>
          </a:bodyPr>
          <a:lstStyle>
            <a:lvl1pPr marL="0" algn="ctr" defTabSz="914377" rtl="1" eaLnBrk="1" latinLnBrk="0" hangingPunct="1">
              <a:spcBef>
                <a:spcPct val="0"/>
              </a:spcBef>
              <a:buNone/>
              <a:defRPr kumimoji="0" lang="en-US" sz="4100" b="1" kern="1200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B Nazanin" pitchFamily="2" charset="-78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85611" y="6536941"/>
            <a:ext cx="708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/ 47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29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5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42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32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6567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1" r:id="rId3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51" indent="-256026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76" indent="-228594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15" indent="-228594" algn="l" rtl="0" eaLnBrk="1" latinLnBrk="0" hangingPunct="1">
        <a:spcBef>
          <a:spcPts val="351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71" indent="-228594" algn="l" rtl="0" eaLnBrk="1" latinLnBrk="0" hangingPunct="1">
        <a:spcBef>
          <a:spcPts val="351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indent="-228594" algn="l" rtl="0" eaLnBrk="1" latinLnBrk="0" hangingPunct="1">
        <a:spcBef>
          <a:spcPts val="351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160" indent="-228594" algn="l" rtl="0" eaLnBrk="1" latinLnBrk="0" hangingPunct="1">
        <a:spcBef>
          <a:spcPts val="351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754" indent="-228594" algn="l" rtl="0" eaLnBrk="1" latinLnBrk="0" hangingPunct="1">
        <a:spcBef>
          <a:spcPts val="351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349" indent="-228594" algn="l" rtl="0" eaLnBrk="1" latinLnBrk="0" hangingPunct="1">
        <a:spcBef>
          <a:spcPts val="351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943" indent="-228594" algn="l" rtl="0" eaLnBrk="1" latinLnBrk="0" hangingPunct="1">
        <a:spcBef>
          <a:spcPts val="351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56501"/>
            <a:ext cx="7772400" cy="1829761"/>
          </a:xfrm>
        </p:spPr>
        <p:txBody>
          <a:bodyPr>
            <a:noAutofit/>
          </a:bodyPr>
          <a:lstStyle/>
          <a:p>
            <a:pPr algn="ctr" rtl="1"/>
            <a:r>
              <a:rPr lang="en-US" sz="4400" dirty="0" smtClean="0">
                <a:solidFill>
                  <a:srgbClr val="0000FF"/>
                </a:solidFill>
                <a:cs typeface="B Nazanin" pitchFamily="2" charset="-78"/>
              </a:rPr>
              <a:t>Explainable Security for Relational Databases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148605"/>
            <a:ext cx="7772400" cy="190185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err="1" smtClean="0">
                <a:solidFill>
                  <a:schemeClr val="accent6">
                    <a:lumMod val="75000"/>
                  </a:schemeClr>
                </a:solidFill>
                <a:cs typeface="B Nazanin" pitchFamily="2" charset="-78"/>
              </a:rPr>
              <a:t>Sajad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cs typeface="B Nazanin" pitchFamily="2" charset="-78"/>
              </a:rPr>
              <a:t> </a:t>
            </a:r>
            <a:r>
              <a:rPr lang="en-US" sz="2800" b="1" dirty="0" err="1" smtClean="0">
                <a:solidFill>
                  <a:schemeClr val="accent6">
                    <a:lumMod val="75000"/>
                  </a:schemeClr>
                </a:solidFill>
                <a:cs typeface="B Nazanin" pitchFamily="2" charset="-78"/>
              </a:rPr>
              <a:t>Asadi</a:t>
            </a:r>
            <a:endParaRPr lang="fa-IR" sz="2800" b="1" dirty="0" smtClean="0">
              <a:solidFill>
                <a:schemeClr val="accent6">
                  <a:lumMod val="75000"/>
                </a:schemeClr>
              </a:solidFill>
              <a:cs typeface="B Nazanin" pitchFamily="2" charset="-78"/>
            </a:endParaRPr>
          </a:p>
          <a:p>
            <a:pPr algn="ctr" rtl="1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cs typeface="B Nazanin" pitchFamily="2" charset="-78"/>
              </a:rPr>
              <a:t>Seyed Mohammad Mehdi Ahmadpanah</a:t>
            </a:r>
          </a:p>
        </p:txBody>
      </p:sp>
      <p:sp>
        <p:nvSpPr>
          <p:cNvPr id="7" name="Subtitle 2"/>
          <p:cNvSpPr>
            <a:spLocks noGrp="1"/>
          </p:cNvSpPr>
          <p:nvPr/>
        </p:nvSpPr>
        <p:spPr bwMode="auto">
          <a:xfrm>
            <a:off x="1360227" y="4522761"/>
            <a:ext cx="6400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  <a:buClr>
                <a:srgbClr val="4F81BD"/>
              </a:buClr>
              <a:buSzPct val="100000"/>
            </a:pPr>
            <a:r>
              <a:rPr lang="en-US" sz="1600" dirty="0" smtClean="0">
                <a:solidFill>
                  <a:srgbClr val="008000"/>
                </a:solidFill>
                <a:latin typeface="Lucida Sans Unicode"/>
                <a:cs typeface="B Nazanin" pitchFamily="2" charset="-78"/>
              </a:rPr>
              <a:t>Computer Eng. And IT Department</a:t>
            </a:r>
            <a:endParaRPr lang="fa-IR" sz="1600" dirty="0">
              <a:solidFill>
                <a:srgbClr val="008000"/>
              </a:solidFill>
              <a:latin typeface="Lucida Sans Unicode"/>
              <a:cs typeface="B Nazanin" pitchFamily="2" charset="-78"/>
            </a:endParaRPr>
          </a:p>
          <a:p>
            <a:pPr algn="ctr" rtl="1">
              <a:spcBef>
                <a:spcPct val="20000"/>
              </a:spcBef>
              <a:buClr>
                <a:srgbClr val="4F81BD"/>
              </a:buClr>
              <a:buSzPct val="100000"/>
            </a:pPr>
            <a:r>
              <a:rPr lang="en-US" sz="1600" dirty="0" smtClean="0">
                <a:solidFill>
                  <a:srgbClr val="008000"/>
                </a:solidFill>
                <a:latin typeface="Lucida Sans Unicode"/>
                <a:cs typeface="B Nazanin" pitchFamily="2" charset="-78"/>
              </a:rPr>
              <a:t>Amirkabir University of Technology</a:t>
            </a:r>
            <a:endParaRPr lang="en-US" sz="1600" dirty="0">
              <a:solidFill>
                <a:srgbClr val="008000"/>
              </a:solidFill>
              <a:latin typeface="Lucida Sans Unicode"/>
              <a:cs typeface="B Nazanin" pitchFamily="2" charset="-78"/>
            </a:endParaRPr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224" y="5867402"/>
            <a:ext cx="755576" cy="9321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5943602"/>
            <a:ext cx="867543" cy="8725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75856" y="236111"/>
            <a:ext cx="25922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600" dirty="0">
                <a:solidFill>
                  <a:sysClr val="windowText" lastClr="000000"/>
                </a:solidFill>
                <a:latin typeface="110_Besmellah" pitchFamily="2" charset="0"/>
                <a:cs typeface="IranNastaliq" pitchFamily="18" charset="0"/>
              </a:rPr>
              <a:t>به نام خدا</a:t>
            </a:r>
            <a:endParaRPr lang="tr-TR" sz="2800" dirty="0">
              <a:solidFill>
                <a:sysClr val="windowText" lastClr="000000"/>
              </a:solidFill>
              <a:latin typeface="IranNastaliq" pitchFamily="18" charset="0"/>
              <a:cs typeface="IranNastaliq" pitchFamily="18" charset="0"/>
            </a:endParaRPr>
          </a:p>
        </p:txBody>
      </p:sp>
      <p:sp>
        <p:nvSpPr>
          <p:cNvPr id="8" name="Subtitle 2"/>
          <p:cNvSpPr>
            <a:spLocks noGrp="1"/>
          </p:cNvSpPr>
          <p:nvPr/>
        </p:nvSpPr>
        <p:spPr bwMode="auto">
          <a:xfrm>
            <a:off x="1512627" y="5730238"/>
            <a:ext cx="6400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  <a:buClr>
                <a:srgbClr val="4F81BD"/>
              </a:buClr>
              <a:buSzPct val="100000"/>
            </a:pPr>
            <a:r>
              <a:rPr lang="en-US" sz="2000" dirty="0" smtClean="0">
                <a:solidFill>
                  <a:schemeClr val="bg1"/>
                </a:solidFill>
                <a:latin typeface="Lucida Sans Unicode"/>
                <a:cs typeface="B Nazanin" pitchFamily="2" charset="-78"/>
              </a:rPr>
              <a:t>May 29, 2016</a:t>
            </a:r>
            <a:endParaRPr lang="en-US" sz="2000" dirty="0">
              <a:solidFill>
                <a:schemeClr val="bg1"/>
              </a:solidFill>
              <a:latin typeface="Lucida Sans Unicode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0692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dirty="0"/>
              <a:t>H </a:t>
            </a:r>
            <a:r>
              <a:rPr lang="en-US" sz="3600" dirty="0" smtClean="0"/>
              <a:t>:- B</a:t>
            </a:r>
            <a:endParaRPr lang="fa-IR" sz="3600" dirty="0" smtClean="0"/>
          </a:p>
          <a:p>
            <a:pPr algn="l" rtl="0"/>
            <a:endParaRPr lang="en-US" sz="3600" dirty="0" smtClean="0"/>
          </a:p>
          <a:p>
            <a:pPr algn="l" rtl="0"/>
            <a:r>
              <a:rPr lang="en-US" sz="3600" dirty="0" smtClean="0"/>
              <a:t>H (Head of query) is a relational atom.</a:t>
            </a:r>
          </a:p>
          <a:p>
            <a:pPr algn="l" rtl="0"/>
            <a:r>
              <a:rPr lang="en-US" sz="3600" dirty="0" smtClean="0"/>
              <a:t>B (Body of query) is conjunction of relational atoms.</a:t>
            </a:r>
          </a:p>
          <a:p>
            <a:pPr algn="l" rtl="0"/>
            <a:endParaRPr lang="en-US" sz="3600" dirty="0" smtClean="0"/>
          </a:p>
          <a:p>
            <a:pPr algn="l" rtl="0"/>
            <a:r>
              <a:rPr lang="en-US" dirty="0" smtClean="0"/>
              <a:t>Atom is constant or variable.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Query Language:</a:t>
            </a:r>
            <a:br>
              <a:rPr lang="en-US" dirty="0" smtClean="0"/>
            </a:br>
            <a:r>
              <a:rPr lang="en-US" sz="3600" dirty="0" smtClean="0"/>
              <a:t>Conjunctive Query</a:t>
            </a:r>
            <a:r>
              <a:rPr lang="en-US" sz="3600" dirty="0"/>
              <a:t> </a:t>
            </a:r>
            <a:r>
              <a:rPr lang="en-US" sz="3600" dirty="0" smtClean="0"/>
              <a:t>under bag Semantics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10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9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7" t="39637" r="52392" b="31439"/>
          <a:stretch/>
        </p:blipFill>
        <p:spPr>
          <a:xfrm>
            <a:off x="281353" y="1417637"/>
            <a:ext cx="5461253" cy="221358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4" t="37692" r="32788" b="43504"/>
          <a:stretch/>
        </p:blipFill>
        <p:spPr>
          <a:xfrm>
            <a:off x="457200" y="4030793"/>
            <a:ext cx="3683248" cy="13641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11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47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Some set of views</a:t>
            </a:r>
            <a:r>
              <a:rPr lang="en-US" dirty="0"/>
              <a:t> </a:t>
            </a:r>
            <a:r>
              <a:rPr lang="en-US" dirty="0" smtClean="0"/>
              <a:t>(V’) reveal more information about data set than others (V).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Disclosure Orders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9" y="3376245"/>
            <a:ext cx="8296272" cy="232117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12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47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4" t="29288" r="28511" b="38687"/>
          <a:stretch/>
        </p:blipFill>
        <p:spPr>
          <a:xfrm>
            <a:off x="398176" y="2194560"/>
            <a:ext cx="8557475" cy="2693326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13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47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870685"/>
          </a:xfrm>
        </p:spPr>
        <p:txBody>
          <a:bodyPr>
            <a:normAutofit fontScale="90000"/>
          </a:bodyPr>
          <a:lstStyle/>
          <a:p>
            <a:r>
              <a:rPr lang="en-US" dirty="0"/>
              <a:t>Disclosure </a:t>
            </a:r>
            <a:r>
              <a:rPr lang="en-US" dirty="0" smtClean="0"/>
              <a:t>Orders</a:t>
            </a:r>
            <a:br>
              <a:rPr lang="en-US" dirty="0" smtClean="0"/>
            </a:br>
            <a:r>
              <a:rPr lang="en-US" dirty="0" smtClean="0"/>
              <a:t> to </a:t>
            </a:r>
            <a:br>
              <a:rPr lang="en-US" dirty="0" smtClean="0"/>
            </a:br>
            <a:r>
              <a:rPr lang="en-US" dirty="0" smtClean="0"/>
              <a:t>Disclosure Lattice Extension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7" y="2895355"/>
            <a:ext cx="8517626" cy="212697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14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57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Reflexivity</a:t>
            </a:r>
          </a:p>
          <a:p>
            <a:pPr algn="l" rtl="0"/>
            <a:r>
              <a:rPr lang="en-US" dirty="0" smtClean="0"/>
              <a:t>Transitivity</a:t>
            </a:r>
            <a:endParaRPr lang="en-US" dirty="0"/>
          </a:p>
          <a:p>
            <a:pPr algn="l" rtl="0"/>
            <a:r>
              <a:rPr lang="en-US" dirty="0" smtClean="0"/>
              <a:t>Not Antisymmetric!!!</a:t>
            </a:r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Lattice Property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0" t="50404" r="43827" b="41353"/>
          <a:stretch/>
        </p:blipFill>
        <p:spPr>
          <a:xfrm>
            <a:off x="1512917" y="3985133"/>
            <a:ext cx="6246945" cy="103575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15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17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2" t="43129" r="13737" b="21607"/>
          <a:stretch/>
        </p:blipFill>
        <p:spPr>
          <a:xfrm>
            <a:off x="533400" y="1800022"/>
            <a:ext cx="8120132" cy="2730413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16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88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Data-derived policy functions can be expressed in </a:t>
            </a:r>
            <a:r>
              <a:rPr lang="en-US" dirty="0" smtClean="0"/>
              <a:t>terms of </a:t>
            </a:r>
            <a:r>
              <a:rPr lang="en-US" dirty="0"/>
              <a:t>disclosure </a:t>
            </a:r>
            <a:r>
              <a:rPr lang="en-US" dirty="0" smtClean="0"/>
              <a:t>lattices.</a:t>
            </a:r>
          </a:p>
          <a:p>
            <a:pPr algn="l" rtl="0"/>
            <a:endParaRPr lang="en-US" dirty="0"/>
          </a:p>
          <a:p>
            <a:pPr marL="109725" indent="0" algn="l" rtl="0">
              <a:buNone/>
            </a:pPr>
            <a:endParaRPr lang="en-US" dirty="0"/>
          </a:p>
          <a:p>
            <a:pPr marL="109725" indent="0" algn="l" rtl="0">
              <a:buNone/>
            </a:pPr>
            <a:r>
              <a:rPr lang="en-US" dirty="0" smtClean="0"/>
              <a:t>Where </a:t>
            </a:r>
            <a:r>
              <a:rPr lang="en-US" b="1" dirty="0" smtClean="0"/>
              <a:t>P</a:t>
            </a:r>
            <a:r>
              <a:rPr lang="en-US" dirty="0" smtClean="0"/>
              <a:t> is subset of security views.</a:t>
            </a:r>
          </a:p>
          <a:p>
            <a:pPr marL="109725" indent="0" algn="l" rtl="0">
              <a:buNone/>
            </a:pPr>
            <a:endParaRPr lang="fa-IR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Function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3455" y="3008851"/>
            <a:ext cx="65517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(Q;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 if and only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{Q} ≤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3" t="46848" r="13910" b="33919"/>
          <a:stretch/>
        </p:blipFill>
        <p:spPr>
          <a:xfrm>
            <a:off x="2730731" y="4982022"/>
            <a:ext cx="3682537" cy="66802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17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0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Each view in V roughly </a:t>
            </a:r>
            <a:r>
              <a:rPr lang="en-US" dirty="0" smtClean="0"/>
              <a:t>corresponds to </a:t>
            </a:r>
            <a:r>
              <a:rPr lang="en-US" dirty="0"/>
              <a:t>a single permission that a principal may or may not </a:t>
            </a:r>
            <a:r>
              <a:rPr lang="en-US" dirty="0" smtClean="0"/>
              <a:t>be granted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Formulas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902" t="51415" r="27843" b="42485"/>
          <a:stretch/>
        </p:blipFill>
        <p:spPr>
          <a:xfrm>
            <a:off x="-17582" y="3304464"/>
            <a:ext cx="9138161" cy="663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11533"/>
            <a:ext cx="6498899" cy="10181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900" y="5063155"/>
            <a:ext cx="6170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Means that </a:t>
            </a:r>
            <a:r>
              <a:rPr lang="el-G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provable from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36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18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25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l-GR" dirty="0"/>
                  <a:t>φ </a:t>
                </a:r>
                <a:r>
                  <a:rPr lang="en-US" dirty="0"/>
                  <a:t>= </a:t>
                </a:r>
                <a:r>
                  <a:rPr lang="en-US" dirty="0" smtClean="0"/>
                  <a:t>V1</a:t>
                </a:r>
              </a:p>
              <a:p>
                <a:pPr algn="l" rtl="0"/>
                <a:endParaRPr lang="en-US" dirty="0" smtClean="0"/>
              </a:p>
              <a:p>
                <a:pPr algn="l" rtl="0"/>
                <a:r>
                  <a:rPr lang="el-GR" dirty="0"/>
                  <a:t>φ </a:t>
                </a:r>
                <a:r>
                  <a:rPr lang="en-US" dirty="0"/>
                  <a:t>= </a:t>
                </a:r>
                <a:r>
                  <a:rPr lang="en-US" dirty="0" smtClean="0"/>
                  <a:t>V1 </a:t>
                </a:r>
                <a:r>
                  <a:rPr lang="en-US" dirty="0"/>
                  <a:t>∨ </a:t>
                </a:r>
                <a:r>
                  <a:rPr lang="en-US" dirty="0" smtClean="0"/>
                  <a:t>V2</a:t>
                </a:r>
              </a:p>
              <a:p>
                <a:pPr algn="l" rtl="0"/>
                <a:endParaRPr lang="en-US" dirty="0"/>
              </a:p>
              <a:p>
                <a:pPr algn="l" rtl="0"/>
                <a:r>
                  <a:rPr lang="el-GR" dirty="0"/>
                  <a:t>φ </a:t>
                </a:r>
                <a:r>
                  <a:rPr lang="en-US" dirty="0"/>
                  <a:t>= </a:t>
                </a:r>
                <a:r>
                  <a:rPr lang="en-US" dirty="0" smtClean="0"/>
                  <a:t>V1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V3</a:t>
                </a:r>
              </a:p>
              <a:p>
                <a:pPr algn="l" rtl="0"/>
                <a:endParaRPr lang="en-US" dirty="0"/>
              </a:p>
              <a:p>
                <a:pPr algn="l" rtl="0"/>
                <a:r>
                  <a:rPr lang="en-US" dirty="0"/>
                  <a:t>V2 </a:t>
                </a:r>
                <a:r>
                  <a:rPr lang="en-US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⊢</a:t>
                </a:r>
                <a:r>
                  <a:rPr lang="en-US" dirty="0"/>
                  <a:t>V1 ∨ V2</a:t>
                </a:r>
              </a:p>
              <a:p>
                <a:pPr algn="l" rtl="0"/>
                <a:endParaRPr lang="en-US" dirty="0"/>
              </a:p>
              <a:p>
                <a:pPr algn="l" rtl="0"/>
                <a:endParaRPr lang="en-US" dirty="0" smtClean="0"/>
              </a:p>
              <a:p>
                <a:pPr algn="l" rtl="0"/>
                <a:endParaRPr lang="en-US" dirty="0"/>
              </a:p>
              <a:p>
                <a:pPr algn="l" rtl="0"/>
                <a:endParaRPr lang="en-US" dirty="0"/>
              </a:p>
              <a:p>
                <a:pPr algn="l" rtl="0"/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19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66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000" dirty="0" smtClean="0"/>
              <a:t>Bender, Gabriel, </a:t>
            </a:r>
            <a:r>
              <a:rPr lang="en-US" sz="3000" dirty="0" err="1" smtClean="0"/>
              <a:t>Lucja</a:t>
            </a:r>
            <a:r>
              <a:rPr lang="en-US" sz="3000" dirty="0" smtClean="0"/>
              <a:t> </a:t>
            </a:r>
            <a:r>
              <a:rPr lang="en-US" sz="3000" dirty="0" err="1" smtClean="0"/>
              <a:t>Kot</a:t>
            </a:r>
            <a:r>
              <a:rPr lang="en-US" sz="3000" dirty="0" smtClean="0"/>
              <a:t>, and Johannes </a:t>
            </a:r>
            <a:r>
              <a:rPr lang="en-US" sz="3000" dirty="0" err="1" smtClean="0"/>
              <a:t>Gehrke</a:t>
            </a:r>
            <a:r>
              <a:rPr lang="en-US" sz="3000" dirty="0" smtClean="0"/>
              <a:t>. "Explainable security for relational databases." </a:t>
            </a:r>
            <a:r>
              <a:rPr lang="en-US" sz="3000" i="1" dirty="0" smtClean="0"/>
              <a:t>Proceedings of the 2014 ACM SIGMOD international conference on Management of data</a:t>
            </a:r>
            <a:r>
              <a:rPr lang="en-US" sz="3000" dirty="0" smtClean="0"/>
              <a:t>. ACM, 2014.</a:t>
            </a:r>
          </a:p>
          <a:p>
            <a:pPr algn="l" rtl="0"/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2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25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5" indent="0" algn="l" rtl="0">
              <a:buNone/>
            </a:pPr>
            <a:endParaRPr lang="en-US" dirty="0"/>
          </a:p>
          <a:p>
            <a:pPr algn="l" rtl="0"/>
            <a:r>
              <a:rPr lang="el-GR" dirty="0"/>
              <a:t>φ </a:t>
            </a:r>
            <a:r>
              <a:rPr lang="en-US" dirty="0" smtClean="0"/>
              <a:t>tells </a:t>
            </a:r>
            <a:r>
              <a:rPr lang="en-US" dirty="0"/>
              <a:t>us precisely which combinations of the security </a:t>
            </a:r>
            <a:r>
              <a:rPr lang="en-US" dirty="0" smtClean="0"/>
              <a:t>views</a:t>
            </a:r>
            <a:r>
              <a:rPr lang="fa-IR" dirty="0" smtClean="0"/>
              <a:t> </a:t>
            </a:r>
            <a:r>
              <a:rPr lang="en-US" dirty="0" smtClean="0"/>
              <a:t>contain enough information </a:t>
            </a:r>
            <a:r>
              <a:rPr lang="en-US" dirty="0"/>
              <a:t>to uniquely determine the </a:t>
            </a:r>
            <a:r>
              <a:rPr lang="en-US" dirty="0" smtClean="0"/>
              <a:t>answer</a:t>
            </a:r>
            <a:r>
              <a:rPr lang="fa-IR" dirty="0" smtClean="0"/>
              <a:t> </a:t>
            </a:r>
            <a:r>
              <a:rPr lang="en-US" dirty="0" smtClean="0"/>
              <a:t>to </a:t>
            </a:r>
            <a:r>
              <a:rPr lang="en-US" dirty="0"/>
              <a:t>Q.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dirty="0" smtClean="0"/>
              <a:t> tells?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20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91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t="35462" r="34702" b="39478"/>
          <a:stretch/>
        </p:blipFill>
        <p:spPr>
          <a:xfrm>
            <a:off x="533400" y="2206868"/>
            <a:ext cx="8444704" cy="2637693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Reference Monitor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21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5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1" t="15057" r="31700" b="19843"/>
          <a:stretch/>
        </p:blipFill>
        <p:spPr>
          <a:xfrm>
            <a:off x="1735172" y="1417638"/>
            <a:ext cx="5673656" cy="456224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Generating Data-Derived Formulas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22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63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599" cy="4589657"/>
          </a:xfrm>
        </p:spPr>
        <p:txBody>
          <a:bodyPr/>
          <a:lstStyle/>
          <a:p>
            <a:pPr marL="109725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Generating Data-Derived Formulas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1" t="61624" r="27692" b="17522"/>
          <a:stretch/>
        </p:blipFill>
        <p:spPr>
          <a:xfrm>
            <a:off x="897502" y="2560638"/>
            <a:ext cx="7068328" cy="217761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23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65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8" t="26778" r="33610" b="17089"/>
          <a:stretch/>
        </p:blipFill>
        <p:spPr>
          <a:xfrm>
            <a:off x="457200" y="1156120"/>
            <a:ext cx="8207440" cy="4809393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24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72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Why-so:</a:t>
            </a:r>
            <a:r>
              <a:rPr lang="fa-IR" dirty="0" smtClean="0"/>
              <a:t> </a:t>
            </a:r>
            <a:r>
              <a:rPr lang="en-US" dirty="0" smtClean="0"/>
              <a:t>0 for every view in policy formula that principal has not been granted access to.</a:t>
            </a:r>
            <a:endParaRPr lang="en-US" dirty="0"/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Why-not: 1 for </a:t>
            </a:r>
            <a:r>
              <a:rPr lang="en-US" dirty="0"/>
              <a:t>every view in policy formula that principal has </a:t>
            </a:r>
            <a:r>
              <a:rPr lang="en-US" dirty="0" smtClean="0"/>
              <a:t>been </a:t>
            </a:r>
            <a:r>
              <a:rPr lang="en-US" dirty="0"/>
              <a:t>granted access to.</a:t>
            </a:r>
          </a:p>
          <a:p>
            <a:pPr algn="l" rt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25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42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8" t="74458" r="31550" b="17089"/>
          <a:stretch/>
        </p:blipFill>
        <p:spPr>
          <a:xfrm>
            <a:off x="219802" y="1417638"/>
            <a:ext cx="8018880" cy="68156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1" t="23091" r="18454" b="72868"/>
          <a:stretch/>
        </p:blipFill>
        <p:spPr>
          <a:xfrm>
            <a:off x="407322" y="2560638"/>
            <a:ext cx="8589050" cy="6409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2068312"/>
            <a:ext cx="1479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Why-so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00298" y="3376183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Why-not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8" t="63495" r="21000" b="32303"/>
          <a:stretch/>
        </p:blipFill>
        <p:spPr>
          <a:xfrm>
            <a:off x="914400" y="3954530"/>
            <a:ext cx="7578840" cy="6590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26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3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Disclosure Control In Practice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27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Reflective Policies</a:t>
            </a:r>
          </a:p>
          <a:p>
            <a:pPr lvl="1" algn="l" rtl="0"/>
            <a:r>
              <a:rPr lang="en-US" dirty="0"/>
              <a:t>policies governing tuples </a:t>
            </a:r>
            <a:r>
              <a:rPr lang="en-US" dirty="0" smtClean="0"/>
              <a:t>in one </a:t>
            </a:r>
            <a:r>
              <a:rPr lang="en-US" dirty="0"/>
              <a:t>part of </a:t>
            </a:r>
            <a:r>
              <a:rPr lang="en-US" dirty="0" smtClean="0"/>
              <a:t>database </a:t>
            </a:r>
            <a:r>
              <a:rPr lang="en-US" dirty="0"/>
              <a:t>can depend on a </a:t>
            </a:r>
            <a:r>
              <a:rPr lang="en-US" dirty="0" smtClean="0"/>
              <a:t>different </a:t>
            </a:r>
            <a:r>
              <a:rPr lang="en-US" dirty="0"/>
              <a:t>part </a:t>
            </a:r>
            <a:r>
              <a:rPr lang="en-US" dirty="0" smtClean="0"/>
              <a:t>of the </a:t>
            </a:r>
            <a:r>
              <a:rPr lang="en-US" dirty="0"/>
              <a:t>same database</a:t>
            </a:r>
            <a:endParaRPr lang="fa-IR" dirty="0" smtClean="0"/>
          </a:p>
          <a:p>
            <a:pPr lvl="1" algn="l" rtl="0"/>
            <a:r>
              <a:rPr lang="en-US" dirty="0" smtClean="0"/>
              <a:t>Frequently in Practice</a:t>
            </a:r>
          </a:p>
          <a:p>
            <a:pPr lvl="2" algn="l" rtl="0"/>
            <a:r>
              <a:rPr lang="en-US" dirty="0" smtClean="0"/>
              <a:t>e.g. Facebook’s security policies</a:t>
            </a:r>
          </a:p>
          <a:p>
            <a:pPr algn="l" rt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160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28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5" indent="0" algn="l" rtl="0">
              <a:buNone/>
            </a:pPr>
            <a:r>
              <a:rPr lang="nl-NL" sz="2800" dirty="0"/>
              <a:t>SELECT U1.uid, U1.name FROM User U1 WHERE U1.uid </a:t>
            </a:r>
            <a:r>
              <a:rPr lang="nl-NL" sz="2800" dirty="0" smtClean="0"/>
              <a:t>IN </a:t>
            </a:r>
          </a:p>
          <a:p>
            <a:pPr marL="109725" indent="0" algn="l" rtl="0">
              <a:buNone/>
            </a:pPr>
            <a:r>
              <a:rPr lang="nl-NL" sz="2800" dirty="0"/>
              <a:t>	</a:t>
            </a:r>
            <a:r>
              <a:rPr lang="en-US" sz="2800" dirty="0" smtClean="0"/>
              <a:t>(SELECT </a:t>
            </a:r>
            <a:r>
              <a:rPr lang="en-US" sz="2800" dirty="0"/>
              <a:t>F1.uid2 FROM Friend F1 WHERE </a:t>
            </a:r>
            <a:r>
              <a:rPr lang="en-US" sz="2800" dirty="0" smtClean="0"/>
              <a:t>	F1.uid1 </a:t>
            </a:r>
            <a:r>
              <a:rPr lang="en-US" sz="2800" dirty="0"/>
              <a:t>= 1)</a:t>
            </a:r>
            <a:endParaRPr 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867" y="3251200"/>
            <a:ext cx="6404266" cy="281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7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29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0143" y="2119086"/>
            <a:ext cx="8403713" cy="303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4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 rtl="0"/>
            <a:r>
              <a:rPr lang="en-US" dirty="0" smtClean="0"/>
              <a:t>Introduction</a:t>
            </a:r>
            <a:endParaRPr lang="fa-IR" dirty="0" smtClean="0"/>
          </a:p>
          <a:p>
            <a:pPr algn="l" rtl="0"/>
            <a:r>
              <a:rPr lang="en-US" dirty="0" smtClean="0"/>
              <a:t>Goal</a:t>
            </a:r>
            <a:endParaRPr lang="fa-IR" b="1" dirty="0" smtClean="0"/>
          </a:p>
          <a:p>
            <a:pPr algn="l" rtl="0"/>
            <a:r>
              <a:rPr lang="en-US" dirty="0" smtClean="0"/>
              <a:t>Database and Security Views</a:t>
            </a:r>
            <a:endParaRPr lang="fa-IR" dirty="0" smtClean="0"/>
          </a:p>
          <a:p>
            <a:pPr algn="l" rtl="0"/>
            <a:r>
              <a:rPr lang="en-US" dirty="0" smtClean="0"/>
              <a:t>Disclosure Control System</a:t>
            </a:r>
            <a:endParaRPr lang="fa-IR" dirty="0"/>
          </a:p>
          <a:p>
            <a:pPr algn="l" rtl="0"/>
            <a:r>
              <a:rPr lang="en-US" dirty="0" smtClean="0"/>
              <a:t>Policy Function</a:t>
            </a:r>
            <a:endParaRPr lang="fa-IR" dirty="0" smtClean="0"/>
          </a:p>
          <a:p>
            <a:pPr algn="l" rtl="0"/>
            <a:r>
              <a:rPr lang="en-US" dirty="0" smtClean="0"/>
              <a:t>Disclosure Orders</a:t>
            </a:r>
            <a:endParaRPr lang="fa-IR" dirty="0" smtClean="0"/>
          </a:p>
          <a:p>
            <a:pPr algn="l" rtl="0"/>
            <a:r>
              <a:rPr lang="en-US" dirty="0" smtClean="0"/>
              <a:t>Disclosure Lattice</a:t>
            </a:r>
            <a:endParaRPr lang="fa-IR" dirty="0"/>
          </a:p>
          <a:p>
            <a:pPr algn="l" rtl="0"/>
            <a:r>
              <a:rPr lang="en-US" dirty="0" smtClean="0"/>
              <a:t>Policy Formulas</a:t>
            </a:r>
          </a:p>
          <a:p>
            <a:pPr algn="l" rtl="0"/>
            <a:r>
              <a:rPr lang="en-US" dirty="0" smtClean="0"/>
              <a:t>Explanations</a:t>
            </a:r>
            <a:endParaRPr lang="fa-IR" dirty="0" smtClean="0"/>
          </a:p>
          <a:p>
            <a:pPr algn="l" rtl="0"/>
            <a:r>
              <a:rPr lang="en-US" dirty="0" smtClean="0"/>
              <a:t>Disclosure Control In Practice</a:t>
            </a:r>
            <a:endParaRPr lang="fa-IR" dirty="0"/>
          </a:p>
          <a:p>
            <a:endParaRPr lang="fa-IR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3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53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 Architecture (cont.)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30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200" dirty="0" smtClean="0"/>
              <a:t>Each Security View: Filter-Project Query</a:t>
            </a:r>
          </a:p>
          <a:p>
            <a:pPr lvl="1" algn="l" rtl="0"/>
            <a:r>
              <a:rPr lang="en-US" sz="2800" dirty="0" smtClean="0"/>
              <a:t>SELECT-FROM-WHERE query with semi-joins but not inner or outer joins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16" y="3366941"/>
            <a:ext cx="7460168" cy="202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Architecture (cont.)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31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200" dirty="0" smtClean="0"/>
              <a:t>Compilation is conservative</a:t>
            </a:r>
          </a:p>
          <a:p>
            <a:pPr lvl="1" algn="l" rtl="0"/>
            <a:r>
              <a:rPr lang="en-US" sz="2800" dirty="0" smtClean="0"/>
              <a:t>Policy Formula </a:t>
            </a:r>
            <a:r>
              <a:rPr lang="en-US" sz="2800" dirty="0" smtClean="0">
                <a:sym typeface="Wingdings" panose="05000000000000000000" pitchFamily="2" charset="2"/>
              </a:rPr>
              <a:t> Upper bound on the information needed to answer a query</a:t>
            </a:r>
            <a:endParaRPr lang="en-US" sz="3200" dirty="0" smtClean="0">
              <a:sym typeface="Wingdings" panose="05000000000000000000" pitchFamily="2" charset="2"/>
            </a:endParaRPr>
          </a:p>
          <a:p>
            <a:pPr algn="l" rtl="0"/>
            <a:r>
              <a:rPr lang="en-US" sz="3200" dirty="0" smtClean="0">
                <a:sym typeface="Wingdings" panose="05000000000000000000" pitchFamily="2" charset="2"/>
              </a:rPr>
              <a:t>Database-independent</a:t>
            </a:r>
          </a:p>
          <a:p>
            <a:pPr lvl="1" algn="l" rtl="0"/>
            <a:r>
              <a:rPr lang="en-US" sz="2800" dirty="0" smtClean="0">
                <a:sym typeface="Wingdings" panose="05000000000000000000" pitchFamily="2" charset="2"/>
              </a:rPr>
              <a:t>Policy formula and Explanations</a:t>
            </a:r>
          </a:p>
          <a:p>
            <a:pPr algn="l" rtl="0"/>
            <a:endParaRPr lang="en-US" sz="3200" dirty="0" smtClean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549" y="4223657"/>
            <a:ext cx="5695336" cy="205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0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Filter-Project Queries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32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Tables</a:t>
            </a:r>
            <a:r>
              <a:rPr lang="en-US" sz="3200" dirty="0" smtClean="0"/>
              <a:t> vs. </a:t>
            </a:r>
            <a:r>
              <a:rPr lang="en-US" sz="3200" dirty="0" smtClean="0">
                <a:solidFill>
                  <a:srgbClr val="7030A0"/>
                </a:solidFill>
              </a:rPr>
              <a:t>Table Instances</a:t>
            </a:r>
          </a:p>
          <a:p>
            <a:pPr lvl="1" algn="l" rtl="0"/>
            <a:r>
              <a:rPr lang="en-US" sz="2800" dirty="0" smtClean="0"/>
              <a:t>Query-independent vs. FROM clauses</a:t>
            </a:r>
            <a:endParaRPr lang="en-US" sz="3200" dirty="0" smtClean="0"/>
          </a:p>
          <a:p>
            <a:pPr marL="109725" indent="0" algn="l" rtl="0">
              <a:buNone/>
            </a:pPr>
            <a:endParaRPr lang="en-US" sz="3200" dirty="0"/>
          </a:p>
          <a:p>
            <a:pPr marL="109725" indent="0" algn="l" rtl="0">
              <a:buNone/>
            </a:pPr>
            <a:r>
              <a:rPr lang="nl-NL" sz="2800" dirty="0"/>
              <a:t>SELECT U1.uid, U1.name FROM </a:t>
            </a:r>
            <a:r>
              <a:rPr lang="nl-NL" sz="2800" dirty="0">
                <a:solidFill>
                  <a:schemeClr val="accent6">
                    <a:lumMod val="75000"/>
                  </a:schemeClr>
                </a:solidFill>
              </a:rPr>
              <a:t>User</a:t>
            </a:r>
            <a:r>
              <a:rPr lang="nl-NL" sz="2800" dirty="0"/>
              <a:t> </a:t>
            </a:r>
            <a:r>
              <a:rPr lang="nl-NL" sz="2800" dirty="0">
                <a:solidFill>
                  <a:srgbClr val="7030A0"/>
                </a:solidFill>
              </a:rPr>
              <a:t>U1</a:t>
            </a:r>
            <a:r>
              <a:rPr lang="nl-NL" sz="2800" dirty="0"/>
              <a:t>, </a:t>
            </a:r>
            <a:r>
              <a:rPr lang="nl-NL" sz="2800" dirty="0">
                <a:solidFill>
                  <a:schemeClr val="accent6">
                    <a:lumMod val="75000"/>
                  </a:schemeClr>
                </a:solidFill>
              </a:rPr>
              <a:t>Friend</a:t>
            </a:r>
            <a:r>
              <a:rPr lang="nl-NL" sz="2800" dirty="0"/>
              <a:t> </a:t>
            </a:r>
            <a:r>
              <a:rPr lang="nl-NL" sz="2800" dirty="0">
                <a:solidFill>
                  <a:srgbClr val="7030A0"/>
                </a:solidFill>
              </a:rPr>
              <a:t>F1</a:t>
            </a:r>
          </a:p>
          <a:p>
            <a:pPr marL="109725" indent="0" algn="l" rtl="0">
              <a:buNone/>
            </a:pPr>
            <a:r>
              <a:rPr lang="nl-NL" sz="2800" dirty="0"/>
              <a:t>WHERE F1.uid1 = 1 AND F1.uid2 = </a:t>
            </a:r>
            <a:r>
              <a:rPr lang="nl-NL" sz="2800" dirty="0" smtClean="0"/>
              <a:t>U1.uid</a:t>
            </a:r>
          </a:p>
          <a:p>
            <a:pPr algn="l" rtl="0"/>
            <a:endParaRPr lang="en-US" sz="3200" dirty="0" smtClean="0"/>
          </a:p>
          <a:p>
            <a:pPr algn="l" rtl="0"/>
            <a:r>
              <a:rPr lang="en-US" sz="3200" dirty="0" smtClean="0"/>
              <a:t>Which </a:t>
            </a:r>
            <a:r>
              <a:rPr lang="en-US" sz="3200" i="1" dirty="0"/>
              <a:t>columns</a:t>
            </a:r>
            <a:r>
              <a:rPr lang="en-US" sz="3200" dirty="0"/>
              <a:t> and </a:t>
            </a:r>
            <a:r>
              <a:rPr lang="en-US" sz="3200" i="1" dirty="0"/>
              <a:t>rows</a:t>
            </a:r>
            <a:r>
              <a:rPr lang="en-US" sz="3200" dirty="0"/>
              <a:t> in each table instance can affect the query’s output</a:t>
            </a:r>
            <a:r>
              <a:rPr lang="en-US" sz="3200" dirty="0" smtClean="0"/>
              <a:t>?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34408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Filter-Project Queries (cont.)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33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endParaRPr lang="en-US" sz="3200" dirty="0" smtClean="0"/>
          </a:p>
          <a:p>
            <a:pPr algn="l" rtl="0"/>
            <a:endParaRPr lang="en-US" sz="3200" dirty="0"/>
          </a:p>
          <a:p>
            <a:pPr algn="l" rtl="0"/>
            <a:endParaRPr lang="en-US" sz="3200" dirty="0" smtClean="0"/>
          </a:p>
          <a:p>
            <a:pPr algn="l" rtl="0"/>
            <a:r>
              <a:rPr lang="en-US" sz="3200" dirty="0" smtClean="0"/>
              <a:t>A head atom H</a:t>
            </a:r>
          </a:p>
          <a:p>
            <a:pPr algn="l" rtl="0"/>
            <a:r>
              <a:rPr lang="en-US" sz="3200" dirty="0" smtClean="0"/>
              <a:t>A main body atom B</a:t>
            </a:r>
          </a:p>
          <a:p>
            <a:pPr algn="l" rtl="0"/>
            <a:r>
              <a:rPr lang="en-US" sz="3200" dirty="0" smtClean="0"/>
              <a:t>zero or more filter atoms F</a:t>
            </a:r>
            <a:r>
              <a:rPr lang="en-US" sz="3200" baseline="-25000" dirty="0" smtClean="0"/>
              <a:t>1</a:t>
            </a:r>
            <a:r>
              <a:rPr lang="en-US" sz="3200" dirty="0" smtClean="0"/>
              <a:t>,F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,…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1623"/>
          <a:stretch/>
        </p:blipFill>
        <p:spPr>
          <a:xfrm>
            <a:off x="2053796" y="2002973"/>
            <a:ext cx="5036408" cy="104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4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Filter-Project Queries (cont.)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34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200" dirty="0" smtClean="0"/>
              <a:t>Running Example:</a:t>
            </a:r>
          </a:p>
          <a:p>
            <a:pPr marL="109725" indent="0" algn="l" rtl="0">
              <a:buNone/>
            </a:pPr>
            <a:r>
              <a:rPr lang="nl-NL" sz="2400" dirty="0"/>
              <a:t>SELECT U1.uid, U1.name FROM User U1, Friend F1</a:t>
            </a:r>
          </a:p>
          <a:p>
            <a:pPr marL="109725" indent="0" algn="l" rtl="0">
              <a:buNone/>
            </a:pPr>
            <a:r>
              <a:rPr lang="nl-NL" sz="2400" dirty="0"/>
              <a:t>WHERE F1.uid1 = 1 AND F1.uid2 = </a:t>
            </a:r>
            <a:r>
              <a:rPr lang="nl-NL" sz="2400" dirty="0" smtClean="0"/>
              <a:t>U1.uid</a:t>
            </a:r>
          </a:p>
          <a:p>
            <a:pPr marL="109725" indent="0" algn="l" rtl="0">
              <a:buNone/>
            </a:pPr>
            <a:endParaRPr lang="nl-NL" sz="2800" dirty="0" smtClean="0"/>
          </a:p>
          <a:p>
            <a:pPr marL="109725" indent="0" algn="l" rtl="0">
              <a:buNone/>
            </a:pPr>
            <a:r>
              <a:rPr lang="nl-NL" sz="2800" dirty="0" smtClean="0"/>
              <a:t>Filter-project query for U1</a:t>
            </a:r>
          </a:p>
          <a:p>
            <a:pPr marL="109725" indent="0" algn="l" rtl="0">
              <a:buNone/>
            </a:pPr>
            <a:endParaRPr lang="nl-NL" sz="2800" dirty="0" smtClean="0"/>
          </a:p>
          <a:p>
            <a:pPr marL="109725" indent="0" algn="l" rtl="0">
              <a:buNone/>
            </a:pPr>
            <a:endParaRPr lang="nl-NL" sz="2800" dirty="0" smtClean="0"/>
          </a:p>
          <a:p>
            <a:pPr marL="109725" indent="0" algn="l" rtl="0">
              <a:buNone/>
            </a:pPr>
            <a:r>
              <a:rPr lang="nl-NL" sz="2800" dirty="0" smtClean="0"/>
              <a:t>Filter-project query for F1</a:t>
            </a:r>
          </a:p>
          <a:p>
            <a:pPr marL="109725" indent="0" algn="l" rtl="0">
              <a:buNone/>
            </a:pPr>
            <a:endParaRPr lang="nl-NL" sz="2800" dirty="0" smtClean="0"/>
          </a:p>
          <a:p>
            <a:pPr marL="109725" indent="0" algn="l" rtl="0">
              <a:buNone/>
            </a:pPr>
            <a:endParaRPr lang="nl-NL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731" y="3744313"/>
            <a:ext cx="5025069" cy="774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10" y="5257850"/>
            <a:ext cx="4585890" cy="7494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465" y="2131067"/>
            <a:ext cx="5025069" cy="774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31" y="2931543"/>
            <a:ext cx="8778935" cy="9191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053" y="4126623"/>
            <a:ext cx="4585890" cy="7494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659" y="4794843"/>
            <a:ext cx="8104677" cy="86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0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Filter-Project Queries (cont.)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35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200" dirty="0" smtClean="0"/>
              <a:t>Filter atoms in the query language correspond to semi-joins in standard SQL</a:t>
            </a:r>
          </a:p>
          <a:p>
            <a:pPr algn="l" rtl="0"/>
            <a:endParaRPr lang="en-US" sz="3200" dirty="0"/>
          </a:p>
          <a:p>
            <a:pPr algn="l" rtl="0"/>
            <a:r>
              <a:rPr lang="en-US" sz="3200" dirty="0" smtClean="0"/>
              <a:t>Order filter-project queries according to the amount of information they disclose about their </a:t>
            </a:r>
            <a:r>
              <a:rPr lang="en-US" sz="3200" i="1" dirty="0" smtClean="0"/>
              <a:t>main body atoms</a:t>
            </a:r>
            <a:endParaRPr lang="fa-IR" sz="3200" i="1" dirty="0" smtClean="0"/>
          </a:p>
          <a:p>
            <a:pPr lvl="1" algn="l" rtl="0"/>
            <a:r>
              <a:rPr lang="en-US" sz="2400" dirty="0" smtClean="0"/>
              <a:t>RM will preform exactly one policy check for each table instance in the original SQL query</a:t>
            </a:r>
          </a:p>
          <a:p>
            <a:pPr lvl="1" algn="l" rtl="0"/>
            <a:r>
              <a:rPr lang="en-US" sz="2400" dirty="0" smtClean="0"/>
              <a:t>The universe of filter-project queries is </a:t>
            </a:r>
            <a:r>
              <a:rPr lang="en-US" sz="2400" i="1" dirty="0" smtClean="0"/>
              <a:t>decomposable</a:t>
            </a:r>
            <a:endParaRPr lang="en-US" sz="2400" dirty="0" smtClean="0"/>
          </a:p>
          <a:p>
            <a:pPr lvl="1" algn="l" rtl="0"/>
            <a:endParaRPr lang="nl-NL" sz="2400" dirty="0" smtClean="0"/>
          </a:p>
          <a:p>
            <a:pPr marL="109725" indent="0" algn="l" rtl="0">
              <a:buNone/>
            </a:pPr>
            <a:endParaRPr lang="nl-NL" sz="2800" dirty="0" smtClean="0"/>
          </a:p>
          <a:p>
            <a:pPr marL="109725" indent="0" algn="l" rtl="0">
              <a:buNone/>
            </a:pP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51895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Query Compilation Pipeline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36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endParaRPr lang="nl-NL" sz="2800" dirty="0" smtClean="0"/>
          </a:p>
          <a:p>
            <a:pPr marL="109725" indent="0" algn="l" rtl="0">
              <a:buNone/>
            </a:pPr>
            <a:endParaRPr lang="nl-NL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651" y="1481332"/>
            <a:ext cx="4362697" cy="478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4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Preprocessing and Column Resolution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37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nl-NL" sz="3200" dirty="0" smtClean="0"/>
              <a:t>Lexing and Parsing using JSqlParser</a:t>
            </a:r>
          </a:p>
          <a:p>
            <a:pPr algn="l" rtl="0"/>
            <a:r>
              <a:rPr lang="nl-NL" sz="3200" dirty="0" smtClean="0"/>
              <a:t>Execution a series of passes on the </a:t>
            </a:r>
            <a:r>
              <a:rPr lang="nl-NL" sz="3200" i="1" dirty="0" smtClean="0"/>
              <a:t>Abstract Syntax Tree </a:t>
            </a:r>
            <a:r>
              <a:rPr lang="nl-NL" sz="3200" dirty="0" smtClean="0"/>
              <a:t>(ATS)</a:t>
            </a:r>
          </a:p>
          <a:p>
            <a:pPr algn="l" rtl="0"/>
            <a:r>
              <a:rPr lang="nl-NL" sz="3200" dirty="0" smtClean="0"/>
              <a:t>Identify table instances</a:t>
            </a:r>
          </a:p>
          <a:p>
            <a:pPr algn="l" rtl="0"/>
            <a:r>
              <a:rPr lang="nl-NL" sz="3200" dirty="0" smtClean="0"/>
              <a:t>Preform column resolution</a:t>
            </a:r>
          </a:p>
        </p:txBody>
      </p:sp>
    </p:spTree>
    <p:extLst>
      <p:ext uri="{BB962C8B-B14F-4D97-AF65-F5344CB8AC3E}">
        <p14:creationId xmlns:p14="http://schemas.microsoft.com/office/powerpoint/2010/main" val="34591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Type Checking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38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nl-NL" sz="3200" dirty="0" smtClean="0"/>
              <a:t>Aggressive type-checking on the AST</a:t>
            </a:r>
          </a:p>
          <a:p>
            <a:pPr algn="l" rtl="0"/>
            <a:endParaRPr lang="nl-NL" sz="3200" dirty="0" smtClean="0"/>
          </a:p>
          <a:p>
            <a:pPr lvl="1" algn="l" rtl="0"/>
            <a:r>
              <a:rPr lang="nl-NL" sz="2800" i="1" dirty="0" smtClean="0"/>
              <a:t>Aggregate type-checking</a:t>
            </a:r>
          </a:p>
          <a:p>
            <a:pPr marL="393182" lvl="1" indent="0" algn="l" rtl="0">
              <a:buNone/>
            </a:pPr>
            <a:r>
              <a:rPr lang="nl-NL" i="1" dirty="0"/>
              <a:t>	</a:t>
            </a:r>
            <a:r>
              <a:rPr lang="nl-NL" i="1" dirty="0" smtClean="0"/>
              <a:t>	</a:t>
            </a:r>
            <a:r>
              <a:rPr lang="en-US" sz="2400" dirty="0" smtClean="0"/>
              <a:t>SELECT SUM(SUM(U1.uid)) FROM User U1</a:t>
            </a:r>
          </a:p>
          <a:p>
            <a:pPr marL="393182" lvl="1" indent="0" algn="l" rtl="0">
              <a:buNone/>
            </a:pPr>
            <a:endParaRPr lang="nl-NL" sz="2400" i="1" dirty="0" smtClean="0"/>
          </a:p>
          <a:p>
            <a:pPr lvl="1" algn="l" rtl="0"/>
            <a:r>
              <a:rPr lang="nl-NL" sz="2800" i="1" dirty="0" smtClean="0"/>
              <a:t>Ordinary type-checking</a:t>
            </a:r>
          </a:p>
          <a:p>
            <a:pPr marL="109725" indent="0" algn="l" rtl="0">
              <a:buNone/>
            </a:pPr>
            <a:r>
              <a:rPr lang="en-US" sz="2400" dirty="0" smtClean="0"/>
              <a:t>		SELECT </a:t>
            </a:r>
            <a:r>
              <a:rPr lang="en-US" sz="2400" dirty="0"/>
              <a:t>* FROM User U1 WHERE U1.uid </a:t>
            </a:r>
            <a:r>
              <a:rPr lang="en-US" sz="2400" dirty="0" smtClean="0"/>
              <a:t>IN 		(SELECT </a:t>
            </a:r>
            <a:r>
              <a:rPr lang="en-US" sz="2400" dirty="0"/>
              <a:t>F1.uid1, F1.uid2 FROM Friend F1)</a:t>
            </a:r>
            <a:endParaRPr lang="nl-NL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429401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Term Initialization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39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200" dirty="0" smtClean="0"/>
              <a:t>Convert the AST for a SQL query </a:t>
            </a:r>
            <a:r>
              <a:rPr lang="en-US" sz="3200" i="1" dirty="0" smtClean="0"/>
              <a:t>Q</a:t>
            </a:r>
            <a:r>
              <a:rPr lang="en-US" sz="3200" dirty="0" smtClean="0"/>
              <a:t> into a collection of projection queries</a:t>
            </a:r>
          </a:p>
          <a:p>
            <a:pPr lvl="1" algn="l" rtl="0"/>
            <a:r>
              <a:rPr lang="en-US" sz="2800" dirty="0" smtClean="0"/>
              <a:t>Together reveal enough information to uniquely determine the answer to </a:t>
            </a:r>
            <a:r>
              <a:rPr lang="en-US" sz="2800" i="1" dirty="0" smtClean="0"/>
              <a:t>Q</a:t>
            </a:r>
            <a:r>
              <a:rPr lang="en-US" sz="2800" dirty="0" smtClean="0"/>
              <a:t> on any possible dataset</a:t>
            </a:r>
          </a:p>
          <a:p>
            <a:pPr marL="109725" indent="0" algn="l" rtl="0">
              <a:buNone/>
            </a:pPr>
            <a:r>
              <a:rPr lang="en-US" sz="3000" dirty="0" smtClean="0"/>
              <a:t>1. Generate one query for each table instance in </a:t>
            </a:r>
            <a:r>
              <a:rPr lang="en-US" sz="3000" i="1" dirty="0" smtClean="0"/>
              <a:t>Q</a:t>
            </a:r>
          </a:p>
          <a:p>
            <a:pPr marL="109725" indent="0" algn="l" rtl="0">
              <a:buNone/>
            </a:pPr>
            <a:r>
              <a:rPr lang="en-US" sz="3000" dirty="0" smtClean="0"/>
              <a:t>2. Determine the </a:t>
            </a:r>
            <a:r>
              <a:rPr lang="en-US" sz="3000" i="1" dirty="0" smtClean="0"/>
              <a:t>existential </a:t>
            </a:r>
            <a:r>
              <a:rPr lang="en-US" sz="3000" dirty="0" smtClean="0"/>
              <a:t>and </a:t>
            </a:r>
            <a:r>
              <a:rPr lang="en-US" sz="3000" i="1" dirty="0" smtClean="0"/>
              <a:t>distinguished</a:t>
            </a:r>
            <a:r>
              <a:rPr lang="en-US" sz="3000" dirty="0" smtClean="0"/>
              <a:t> variables in query</a:t>
            </a:r>
          </a:p>
          <a:p>
            <a:pPr lvl="1" algn="l" rtl="0"/>
            <a:endParaRPr lang="nl-NL" sz="240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4915790" y="5082078"/>
            <a:ext cx="3771010" cy="1410801"/>
            <a:chOff x="6006244" y="4983333"/>
            <a:chExt cx="2028825" cy="7590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6244" y="4983333"/>
              <a:ext cx="1914525" cy="3238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6244" y="5370877"/>
              <a:ext cx="2028825" cy="371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71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dirty="0" smtClean="0"/>
              <a:t>A novel security model</a:t>
            </a:r>
            <a:endParaRPr lang="fa-IR" sz="3600" dirty="0" smtClean="0"/>
          </a:p>
          <a:p>
            <a:pPr algn="l" rtl="0"/>
            <a:r>
              <a:rPr lang="en-US" sz="3600" b="1" dirty="0" smtClean="0"/>
              <a:t>Formal Explanation </a:t>
            </a:r>
            <a:r>
              <a:rPr lang="en-US" sz="3600" dirty="0" smtClean="0"/>
              <a:t>for security decisions</a:t>
            </a:r>
            <a:r>
              <a:rPr lang="en-US" sz="3600" b="1" dirty="0" smtClean="0"/>
              <a:t> </a:t>
            </a:r>
            <a:endParaRPr lang="en-US" sz="3600" dirty="0" smtClean="0"/>
          </a:p>
          <a:p>
            <a:pPr algn="l" rtl="0"/>
            <a:r>
              <a:rPr lang="en-US" sz="3600" dirty="0" smtClean="0"/>
              <a:t>Query is accepted or denied? Why?</a:t>
            </a:r>
            <a:endParaRPr lang="fa-IR" sz="36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4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63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Generating Filter-Project Queries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40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5" indent="0" algn="l" rtl="0">
              <a:buNone/>
            </a:pPr>
            <a:r>
              <a:rPr lang="en-US" sz="3200" dirty="0" smtClean="0"/>
              <a:t>3. Condition Graph</a:t>
            </a:r>
          </a:p>
          <a:p>
            <a:pPr lvl="1" algn="l" rtl="0"/>
            <a:r>
              <a:rPr lang="en-US" sz="2600" dirty="0" smtClean="0"/>
              <a:t>Determine equality constraints and filter atoms to be added to the queries of the previous step</a:t>
            </a:r>
          </a:p>
          <a:p>
            <a:pPr lvl="2" algn="l" rtl="0"/>
            <a:r>
              <a:rPr lang="en-US" sz="2600" dirty="0" smtClean="0"/>
              <a:t>Reachability in the condition graph</a:t>
            </a:r>
          </a:p>
          <a:p>
            <a:pPr lvl="1" algn="l" rtl="0"/>
            <a:endParaRPr lang="en-US" sz="2600" dirty="0"/>
          </a:p>
          <a:p>
            <a:pPr lvl="1" algn="l" rtl="0"/>
            <a:r>
              <a:rPr lang="en-US" sz="2600" dirty="0" smtClean="0"/>
              <a:t>Similar to expression trees in the Relational Algebra</a:t>
            </a:r>
          </a:p>
          <a:p>
            <a:pPr lvl="1" algn="l" rtl="0"/>
            <a:endParaRPr lang="nl-NL" sz="2400" dirty="0" smtClean="0"/>
          </a:p>
        </p:txBody>
      </p:sp>
    </p:spTree>
    <p:extLst>
      <p:ext uri="{BB962C8B-B14F-4D97-AF65-F5344CB8AC3E}">
        <p14:creationId xmlns:p14="http://schemas.microsoft.com/office/powerpoint/2010/main" val="64270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05" y="1345451"/>
            <a:ext cx="5622753" cy="514742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Generating Filter-Project Queries (cont.)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41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200" dirty="0" smtClean="0"/>
              <a:t>Condition Graph</a:t>
            </a:r>
          </a:p>
          <a:p>
            <a:pPr lvl="1" algn="l" rtl="0"/>
            <a:endParaRPr lang="en-US" sz="2600" dirty="0"/>
          </a:p>
          <a:p>
            <a:pPr lvl="1" algn="l" rtl="0"/>
            <a:endParaRPr lang="nl-NL" sz="2400" dirty="0" smtClean="0"/>
          </a:p>
        </p:txBody>
      </p:sp>
    </p:spTree>
    <p:extLst>
      <p:ext uri="{BB962C8B-B14F-4D97-AF65-F5344CB8AC3E}">
        <p14:creationId xmlns:p14="http://schemas.microsoft.com/office/powerpoint/2010/main" val="333698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Example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42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l" rtl="0"/>
            <a:endParaRPr lang="en-US" sz="2600" dirty="0"/>
          </a:p>
          <a:p>
            <a:pPr lvl="1" algn="l" rtl="0"/>
            <a:endParaRPr lang="nl-NL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307" y="3573934"/>
            <a:ext cx="5864278" cy="11423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50" y="2527633"/>
            <a:ext cx="2506872" cy="2884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02" y="1603689"/>
            <a:ext cx="8617058" cy="8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7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Generating Filter-Project Queries (cont.)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43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3182" lvl="1" indent="0" algn="l" rtl="0">
              <a:buNone/>
            </a:pPr>
            <a:r>
              <a:rPr lang="en-US" dirty="0" smtClean="0"/>
              <a:t>4. Find equality constraints to be added to the previous queries</a:t>
            </a:r>
          </a:p>
          <a:p>
            <a:pPr lvl="1" algn="l" rtl="0"/>
            <a:r>
              <a:rPr lang="en-US" sz="2800" dirty="0" smtClean="0"/>
              <a:t>Finding all SELECCT nodes that are reachable from the condition graph node associated with the table instances</a:t>
            </a:r>
          </a:p>
          <a:p>
            <a:pPr lvl="2" algn="l" rtl="0"/>
            <a:r>
              <a:rPr lang="en-US" sz="2800" dirty="0" smtClean="0"/>
              <a:t>Then check WHERE and HAVING clauses</a:t>
            </a:r>
            <a:endParaRPr lang="en-US" sz="2800" dirty="0"/>
          </a:p>
          <a:p>
            <a:pPr lvl="1" algn="l" rtl="0"/>
            <a:endParaRPr lang="nl-NL" sz="2400" dirty="0" smtClean="0"/>
          </a:p>
        </p:txBody>
      </p:sp>
    </p:spTree>
    <p:extLst>
      <p:ext uri="{BB962C8B-B14F-4D97-AF65-F5344CB8AC3E}">
        <p14:creationId xmlns:p14="http://schemas.microsoft.com/office/powerpoint/2010/main" val="98316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Example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44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l" rtl="0"/>
            <a:endParaRPr lang="en-US" sz="2600" dirty="0" smtClean="0"/>
          </a:p>
          <a:p>
            <a:pPr lvl="1" algn="l" rtl="0"/>
            <a:endParaRPr lang="en-US" sz="2600" dirty="0"/>
          </a:p>
          <a:p>
            <a:pPr lvl="1" algn="l" rtl="0"/>
            <a:endParaRPr lang="en-US" sz="2600" dirty="0" smtClean="0"/>
          </a:p>
          <a:p>
            <a:pPr lvl="1" algn="l" rtl="0"/>
            <a:endParaRPr lang="en-US" sz="2600" dirty="0"/>
          </a:p>
          <a:p>
            <a:pPr marL="393182" lvl="1" indent="0" algn="ctr" rtl="0">
              <a:buNone/>
            </a:pPr>
            <a:r>
              <a:rPr lang="en-US" sz="2600" dirty="0" smtClean="0"/>
              <a:t>Constraints: (F1.uid1 = 1) and (F1.uid2 = U1.uid)</a:t>
            </a:r>
            <a:endParaRPr lang="en-US" sz="2600" dirty="0"/>
          </a:p>
          <a:p>
            <a:pPr lvl="1" algn="l" rtl="0"/>
            <a:endParaRPr lang="nl-NL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861" y="1417638"/>
            <a:ext cx="5864278" cy="114239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966307" y="4397961"/>
            <a:ext cx="5537832" cy="1155113"/>
            <a:chOff x="3300412" y="3950287"/>
            <a:chExt cx="2762250" cy="5761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0412" y="3950287"/>
              <a:ext cx="2543175" cy="33337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8987" y="4231178"/>
              <a:ext cx="2733675" cy="295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98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354" y="2379641"/>
            <a:ext cx="5583265" cy="42958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Experimental Evaluation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45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l" rtl="0"/>
            <a:r>
              <a:rPr lang="en-US" sz="2600" dirty="0" smtClean="0"/>
              <a:t>Performance for ordinary queries</a:t>
            </a:r>
          </a:p>
          <a:p>
            <a:pPr lvl="1" algn="l" rtl="0"/>
            <a:r>
              <a:rPr lang="en-US" sz="2600" dirty="0"/>
              <a:t>Nearly linearly with the number of cores</a:t>
            </a:r>
          </a:p>
          <a:p>
            <a:pPr lvl="1" algn="l" rtl="0"/>
            <a:endParaRPr lang="en-US" sz="2600" dirty="0" smtClean="0"/>
          </a:p>
          <a:p>
            <a:pPr lvl="1" algn="l" rtl="0"/>
            <a:endParaRPr lang="en-US" sz="2600" dirty="0"/>
          </a:p>
          <a:p>
            <a:pPr lvl="1" algn="l" rtl="0"/>
            <a:endParaRPr lang="en-US" sz="2600" dirty="0" smtClean="0"/>
          </a:p>
          <a:p>
            <a:pPr lvl="1" algn="l" rtl="0"/>
            <a:endParaRPr lang="en-US" sz="2600" dirty="0"/>
          </a:p>
          <a:p>
            <a:pPr lvl="1" algn="l" rtl="0"/>
            <a:endParaRPr lang="nl-NL" sz="2400" dirty="0" smtClean="0"/>
          </a:p>
        </p:txBody>
      </p:sp>
    </p:spTree>
    <p:extLst>
      <p:ext uri="{BB962C8B-B14F-4D97-AF65-F5344CB8AC3E}">
        <p14:creationId xmlns:p14="http://schemas.microsoft.com/office/powerpoint/2010/main" val="181996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Any Questions?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46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l" rtl="0"/>
            <a:endParaRPr lang="nl-NL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944113"/>
            <a:ext cx="360040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3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47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l" rtl="0"/>
            <a:endParaRPr lang="nl-NL" sz="2400" dirty="0" smtClean="0"/>
          </a:p>
        </p:txBody>
      </p:sp>
      <p:pic>
        <p:nvPicPr>
          <p:cNvPr id="1026" name="Picture 2" descr="http://iopasolutions.com/wp-content/uploads/2015/03/thank-you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787" y="1676592"/>
            <a:ext cx="4138426" cy="413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07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" t="12732" r="51420" b="31319"/>
          <a:stretch/>
        </p:blipFill>
        <p:spPr>
          <a:xfrm>
            <a:off x="1384788" y="1268169"/>
            <a:ext cx="6374424" cy="4589586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Database &amp; Security Views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71223" y="6123547"/>
            <a:ext cx="5673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Written in Facebook Query Language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5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29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5" t="38181" r="50765" b="33263"/>
          <a:stretch/>
        </p:blipFill>
        <p:spPr>
          <a:xfrm>
            <a:off x="95458" y="1995852"/>
            <a:ext cx="8819521" cy="336745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Disclosure Control Syste</a:t>
            </a:r>
            <a:r>
              <a:rPr lang="en-US" dirty="0"/>
              <a:t>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6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4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4000" dirty="0" smtClean="0"/>
              <a:t>Variety of Policy Function:</a:t>
            </a:r>
          </a:p>
          <a:p>
            <a:pPr algn="l" rtl="0"/>
            <a:endParaRPr lang="fa-IR" sz="4000" dirty="0" smtClean="0"/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3600" u="sng" dirty="0"/>
              <a:t>Database-independent</a:t>
            </a:r>
            <a:r>
              <a:rPr lang="fa-IR" sz="3600" u="sng" dirty="0"/>
              <a:t> </a:t>
            </a:r>
            <a:endParaRPr lang="en-US" sz="3600" dirty="0" smtClean="0"/>
          </a:p>
          <a:p>
            <a:pPr lvl="1" algn="l" rtl="0"/>
            <a:r>
              <a:rPr lang="en-US" sz="3600" dirty="0" smtClean="0"/>
              <a:t>Database-dependent</a:t>
            </a:r>
          </a:p>
          <a:p>
            <a:pPr lvl="1" algn="l" rtl="0"/>
            <a:endParaRPr lang="en-US" sz="3600" dirty="0"/>
          </a:p>
          <a:p>
            <a:pPr lvl="1" algn="l" rtl="0"/>
            <a:r>
              <a:rPr lang="en-US" sz="3600" dirty="0" smtClean="0"/>
              <a:t>Not-data-derived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3600" u="sng" dirty="0" smtClean="0"/>
              <a:t>Data-derived</a:t>
            </a:r>
          </a:p>
          <a:p>
            <a:pPr lvl="1" algn="l" rtl="0"/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Function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7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1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5" indent="0" algn="l" rtl="0">
              <a:buNone/>
            </a:pPr>
            <a:r>
              <a:rPr lang="en-US" dirty="0" smtClean="0"/>
              <a:t>App has been granted to access V2 but not V1:</a:t>
            </a:r>
          </a:p>
          <a:p>
            <a:pPr marL="109725" indent="0" algn="l" rtl="0">
              <a:buNone/>
            </a:pPr>
            <a:endParaRPr lang="en-US" dirty="0" smtClean="0"/>
          </a:p>
          <a:p>
            <a:pPr algn="l" rtl="0"/>
            <a:r>
              <a:rPr lang="en-US" dirty="0" smtClean="0"/>
              <a:t>SELECT name FROM V1;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SELECT name FROM V2;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not-data-derived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8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63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5" indent="0" algn="l" rtl="0">
              <a:buNone/>
            </a:pPr>
            <a:r>
              <a:rPr lang="en-US" sz="3600" dirty="0" smtClean="0"/>
              <a:t>In both relations and query answers:</a:t>
            </a:r>
          </a:p>
          <a:p>
            <a:pPr marL="109725" indent="0" algn="l" rtl="0">
              <a:buNone/>
            </a:pPr>
            <a:r>
              <a:rPr lang="en-US" sz="3600" dirty="0" smtClean="0"/>
              <a:t> </a:t>
            </a:r>
          </a:p>
          <a:p>
            <a:pPr algn="l" rtl="0"/>
            <a:r>
              <a:rPr lang="en-US" sz="3600" dirty="0" smtClean="0"/>
              <a:t>Set Semantics : No duplicates</a:t>
            </a:r>
          </a:p>
          <a:p>
            <a:pPr algn="l" rtl="0"/>
            <a:endParaRPr lang="en-US" sz="3600" dirty="0"/>
          </a:p>
          <a:p>
            <a:pPr algn="l" rtl="0"/>
            <a:endParaRPr lang="en-US" sz="3600" dirty="0" smtClean="0"/>
          </a:p>
          <a:p>
            <a:pPr algn="l" rtl="0"/>
            <a:r>
              <a:rPr lang="en-US" sz="3600" u="sng" dirty="0" smtClean="0"/>
              <a:t>Bag Semantics </a:t>
            </a:r>
            <a:r>
              <a:rPr lang="en-US" sz="3600" dirty="0" smtClean="0"/>
              <a:t>:</a:t>
            </a:r>
            <a:r>
              <a:rPr lang="en-US" dirty="0"/>
              <a:t> </a:t>
            </a:r>
            <a:r>
              <a:rPr lang="en-US" sz="3600" dirty="0" smtClean="0"/>
              <a:t>Can contain duplicate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Different Semantics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87D4ABF-8EAC-44C9-9CF6-82643220FCA6}" type="slidenum">
              <a:rPr lang="en-US" smtClean="0">
                <a:ln w="12700">
                  <a:solidFill>
                    <a:prstClr val="white">
                      <a:lumMod val="85000"/>
                    </a:prstClr>
                  </a:solidFill>
                  <a:prstDash val="solid"/>
                </a:ln>
                <a:solidFill>
                  <a:srgbClr val="EEECE1"/>
                </a:solidFill>
              </a:rPr>
              <a:pPr rtl="1"/>
              <a:t>9</a:t>
            </a:fld>
            <a:endParaRPr lang="en-US" dirty="0">
              <a:ln w="12700">
                <a:solidFill>
                  <a:prstClr val="white">
                    <a:lumMod val="85000"/>
                  </a:prstClr>
                </a:solidFill>
                <a:prstDash val="solid"/>
              </a:ln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45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1F321F43-07FC-433F-B747-10BA63C5E135}" vid="{E6CBF8EB-0CFF-4A49-AF04-E58FC709B3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TM02900771[[fn=Slice]]</Template>
  <TotalTime>1136</TotalTime>
  <Words>1094</Words>
  <Application>Microsoft Office PowerPoint</Application>
  <PresentationFormat>On-screen Show (4:3)</PresentationFormat>
  <Paragraphs>278</Paragraphs>
  <Slides>47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110_Besmellah</vt:lpstr>
      <vt:lpstr>Arial</vt:lpstr>
      <vt:lpstr>B Nazanin</vt:lpstr>
      <vt:lpstr>Calibri</vt:lpstr>
      <vt:lpstr>Cambria Math</vt:lpstr>
      <vt:lpstr>IranNastaliq</vt:lpstr>
      <vt:lpstr>Lucida Sans Unicode</vt:lpstr>
      <vt:lpstr>Times New Roman</vt:lpstr>
      <vt:lpstr>Verdana</vt:lpstr>
      <vt:lpstr>Wingdings</vt:lpstr>
      <vt:lpstr>Wingdings 2</vt:lpstr>
      <vt:lpstr>Wingdings 3</vt:lpstr>
      <vt:lpstr>Theme1</vt:lpstr>
      <vt:lpstr>Explainable Security for Relational Databases</vt:lpstr>
      <vt:lpstr>Reference</vt:lpstr>
      <vt:lpstr>Outline</vt:lpstr>
      <vt:lpstr>Goal</vt:lpstr>
      <vt:lpstr>Database &amp; Security Views</vt:lpstr>
      <vt:lpstr>Disclosure Control System</vt:lpstr>
      <vt:lpstr>Policy Function</vt:lpstr>
      <vt:lpstr>Example of not-data-derived</vt:lpstr>
      <vt:lpstr>Two Different Semantics</vt:lpstr>
      <vt:lpstr>Query Language: Conjunctive Query under bag Semantics</vt:lpstr>
      <vt:lpstr>Example</vt:lpstr>
      <vt:lpstr>Disclosure Orders</vt:lpstr>
      <vt:lpstr>Example</vt:lpstr>
      <vt:lpstr>Disclosure Orders  to  Disclosure Lattice Extension </vt:lpstr>
      <vt:lpstr>Lattice Property</vt:lpstr>
      <vt:lpstr>Theorem</vt:lpstr>
      <vt:lpstr>Policy Function</vt:lpstr>
      <vt:lpstr>Policy Formulas</vt:lpstr>
      <vt:lpstr>Examples</vt:lpstr>
      <vt:lpstr>What φ tells?</vt:lpstr>
      <vt:lpstr>Rules of Reference Monitor</vt:lpstr>
      <vt:lpstr>Generating Data-Derived Formulas</vt:lpstr>
      <vt:lpstr>Generating Data-Derived Formulas</vt:lpstr>
      <vt:lpstr>Example</vt:lpstr>
      <vt:lpstr>Explanations</vt:lpstr>
      <vt:lpstr>Example</vt:lpstr>
      <vt:lpstr>Disclosure Control In Practice</vt:lpstr>
      <vt:lpstr>Running Example</vt:lpstr>
      <vt:lpstr>System Architecture</vt:lpstr>
      <vt:lpstr>System Architecture (cont.)</vt:lpstr>
      <vt:lpstr>System Architecture (cont.)</vt:lpstr>
      <vt:lpstr>Filter-Project Queries</vt:lpstr>
      <vt:lpstr>Filter-Project Queries (cont.)</vt:lpstr>
      <vt:lpstr>Filter-Project Queries (cont.)</vt:lpstr>
      <vt:lpstr>Filter-Project Queries (cont.)</vt:lpstr>
      <vt:lpstr>Query Compilation Pipeline</vt:lpstr>
      <vt:lpstr>Preprocessing and Column Resolution</vt:lpstr>
      <vt:lpstr>Type Checking</vt:lpstr>
      <vt:lpstr>Term Initialization</vt:lpstr>
      <vt:lpstr>Generating Filter-Project Queries</vt:lpstr>
      <vt:lpstr>Generating Filter-Project Queries (cont.)</vt:lpstr>
      <vt:lpstr>Example</vt:lpstr>
      <vt:lpstr>Generating Filter-Project Queries (cont.)</vt:lpstr>
      <vt:lpstr>Example</vt:lpstr>
      <vt:lpstr>Experimental Evaluation</vt:lpstr>
      <vt:lpstr>Any Questions?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Explainable Security for Relational Database</dc:title>
  <dc:creator>Sajad Asadi; Seyed Mohammad Mehdi Ahmadpanah</dc:creator>
  <cp:lastModifiedBy>Seyed Mohammad Mehdi Ahmadpanah</cp:lastModifiedBy>
  <cp:revision>264</cp:revision>
  <dcterms:created xsi:type="dcterms:W3CDTF">2016-05-27T04:48:12Z</dcterms:created>
  <dcterms:modified xsi:type="dcterms:W3CDTF">2016-08-25T17:35:21Z</dcterms:modified>
</cp:coreProperties>
</file>